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85" r:id="rId2"/>
    <p:sldId id="286" r:id="rId3"/>
    <p:sldId id="287" r:id="rId4"/>
    <p:sldId id="288" r:id="rId5"/>
    <p:sldId id="312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315" r:id="rId16"/>
    <p:sldId id="298" r:id="rId17"/>
    <p:sldId id="299" r:id="rId18"/>
    <p:sldId id="300" r:id="rId19"/>
    <p:sldId id="303" r:id="rId20"/>
    <p:sldId id="301" r:id="rId21"/>
    <p:sldId id="305" r:id="rId22"/>
    <p:sldId id="302" r:id="rId23"/>
    <p:sldId id="306" r:id="rId24"/>
    <p:sldId id="307" r:id="rId25"/>
    <p:sldId id="308" r:id="rId26"/>
    <p:sldId id="316" r:id="rId27"/>
    <p:sldId id="309" r:id="rId28"/>
    <p:sldId id="310" r:id="rId29"/>
    <p:sldId id="317" r:id="rId30"/>
    <p:sldId id="318" r:id="rId31"/>
    <p:sldId id="311" r:id="rId32"/>
    <p:sldId id="313" r:id="rId33"/>
    <p:sldId id="314" r:id="rId34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ebecca Andrews" initials="RA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  <a:srgbClr val="5B9BD5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73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583" cy="480388"/>
          </a:xfrm>
          <a:prstGeom prst="rect">
            <a:avLst/>
          </a:prstGeom>
        </p:spPr>
        <p:txBody>
          <a:bodyPr vert="horz" lIns="94851" tIns="47425" rIns="94851" bIns="4742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2962" y="0"/>
            <a:ext cx="3170583" cy="480388"/>
          </a:xfrm>
          <a:prstGeom prst="rect">
            <a:avLst/>
          </a:prstGeom>
        </p:spPr>
        <p:txBody>
          <a:bodyPr vert="horz" lIns="94851" tIns="47425" rIns="94851" bIns="47425" rtlCol="0"/>
          <a:lstStyle>
            <a:lvl1pPr algn="r">
              <a:defRPr sz="1200"/>
            </a:lvl1pPr>
          </a:lstStyle>
          <a:p>
            <a:fld id="{F03EAD6A-9EBB-4081-8DEB-761653BEE369}" type="datetimeFigureOut">
              <a:rPr lang="en-US" smtClean="0"/>
              <a:t>4/3/2018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19173"/>
            <a:ext cx="3170583" cy="480388"/>
          </a:xfrm>
          <a:prstGeom prst="rect">
            <a:avLst/>
          </a:prstGeom>
        </p:spPr>
        <p:txBody>
          <a:bodyPr vert="horz" lIns="94851" tIns="47425" rIns="94851" bIns="4742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2962" y="9119173"/>
            <a:ext cx="3170583" cy="480388"/>
          </a:xfrm>
          <a:prstGeom prst="rect">
            <a:avLst/>
          </a:prstGeom>
        </p:spPr>
        <p:txBody>
          <a:bodyPr vert="horz" lIns="94851" tIns="47425" rIns="94851" bIns="47425" rtlCol="0" anchor="b"/>
          <a:lstStyle>
            <a:lvl1pPr algn="r">
              <a:defRPr sz="1200"/>
            </a:lvl1pPr>
          </a:lstStyle>
          <a:p>
            <a:fld id="{6F61061B-A743-4648-AF03-BF0485C8AD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4139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53" tIns="48327" rIns="96653" bIns="48327" rtlCol="0"/>
          <a:lstStyle>
            <a:lvl1pPr algn="r">
              <a:defRPr sz="1200"/>
            </a:lvl1pPr>
          </a:lstStyle>
          <a:p>
            <a:fld id="{4C226E17-CA63-47E5-8D5B-68AB3E1B72E9}" type="datetimeFigureOut">
              <a:rPr lang="en-US" smtClean="0"/>
              <a:t>4/3/2018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53" tIns="48327" rIns="96653" bIns="48327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53" tIns="48327" rIns="96653" bIns="48327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5"/>
            <a:ext cx="3169920" cy="481726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5"/>
            <a:ext cx="3169920" cy="481726"/>
          </a:xfrm>
          <a:prstGeom prst="rect">
            <a:avLst/>
          </a:prstGeom>
        </p:spPr>
        <p:txBody>
          <a:bodyPr vert="horz" lIns="96653" tIns="48327" rIns="96653" bIns="48327" rtlCol="0" anchor="b"/>
          <a:lstStyle>
            <a:lvl1pPr algn="r">
              <a:defRPr sz="1200"/>
            </a:lvl1pPr>
          </a:lstStyle>
          <a:p>
            <a:fld id="{14795F86-7C34-46D3-99FB-BFCBF7A3F0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1846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 userDrawn="1"/>
        </p:nvGrpSpPr>
        <p:grpSpPr>
          <a:xfrm>
            <a:off x="-6673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 userDrawn="1"/>
          </p:nvSpPr>
          <p:spPr>
            <a:xfrm>
              <a:off x="165828" y="210553"/>
              <a:ext cx="11873690" cy="64368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Slide Number Placeholder 4"/>
            <p:cNvSpPr txBox="1">
              <a:spLocks/>
            </p:cNvSpPr>
            <p:nvPr userDrawn="1"/>
          </p:nvSpPr>
          <p:spPr>
            <a:xfrm>
              <a:off x="8564336" y="6307436"/>
              <a:ext cx="3552730" cy="343514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marL="0" algn="r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/>
                <a:t>2018 © Filmetrics, Inc. www.Filmetrics.com</a:t>
              </a:r>
            </a:p>
            <a:p>
              <a:endParaRPr lang="en-US" sz="1200" dirty="0"/>
            </a:p>
          </p:txBody>
        </p:sp>
        <p:pic>
          <p:nvPicPr>
            <p:cNvPr id="20" name="Picture 19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758" y="5832862"/>
              <a:ext cx="3368897" cy="701807"/>
            </a:xfrm>
            <a:prstGeom prst="rect">
              <a:avLst/>
            </a:prstGeom>
          </p:spPr>
        </p:pic>
      </p:grp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838200" y="216980"/>
            <a:ext cx="10515600" cy="836906"/>
          </a:xfrm>
        </p:spPr>
        <p:txBody>
          <a:bodyPr>
            <a:normAutofit/>
          </a:bodyPr>
          <a:lstStyle>
            <a:lvl1pPr algn="ctr">
              <a:defRPr sz="5400"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idx="1"/>
          </p:nvPr>
        </p:nvSpPr>
        <p:spPr>
          <a:xfrm>
            <a:off x="1065769" y="1178957"/>
            <a:ext cx="10060462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28" name="Text Placeholder 2"/>
          <p:cNvSpPr>
            <a:spLocks noGrp="1"/>
          </p:cNvSpPr>
          <p:nvPr>
            <p:ph type="body" idx="10"/>
          </p:nvPr>
        </p:nvSpPr>
        <p:spPr>
          <a:xfrm>
            <a:off x="3799040" y="5832862"/>
            <a:ext cx="4593920" cy="814586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00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7050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 userDrawn="1"/>
          </p:nvSpPr>
          <p:spPr>
            <a:xfrm>
              <a:off x="0" y="0"/>
              <a:ext cx="12192000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 userDrawn="1"/>
          </p:nvSpPr>
          <p:spPr>
            <a:xfrm>
              <a:off x="168443" y="194027"/>
              <a:ext cx="11873690" cy="6436895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Slide Number Placeholder 4"/>
            <p:cNvSpPr txBox="1">
              <a:spLocks/>
            </p:cNvSpPr>
            <p:nvPr userDrawn="1"/>
          </p:nvSpPr>
          <p:spPr>
            <a:xfrm>
              <a:off x="8564336" y="6307436"/>
              <a:ext cx="3552730" cy="343514"/>
            </a:xfrm>
            <a:prstGeom prst="rect">
              <a:avLst/>
            </a:prstGeom>
          </p:spPr>
          <p:txBody>
            <a:bodyPr/>
            <a:lstStyle>
              <a:defPPr>
                <a:defRPr lang="en-US"/>
              </a:defPPr>
              <a:lvl1pPr marL="0" algn="r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200" dirty="0"/>
                <a:t>2018 © Filmetrics, Inc. www.Filmetrics.com</a:t>
              </a:r>
            </a:p>
            <a:p>
              <a:endParaRPr lang="en-US" sz="1200" dirty="0"/>
            </a:p>
          </p:txBody>
        </p:sp>
      </p:grpSp>
      <p:sp>
        <p:nvSpPr>
          <p:cNvPr id="21" name="Content Placeholder 3"/>
          <p:cNvSpPr>
            <a:spLocks noGrp="1"/>
          </p:cNvSpPr>
          <p:nvPr>
            <p:ph sz="half" idx="2"/>
          </p:nvPr>
        </p:nvSpPr>
        <p:spPr>
          <a:xfrm>
            <a:off x="2294180" y="1122861"/>
            <a:ext cx="7603640" cy="5066802"/>
          </a:xfrm>
        </p:spPr>
        <p:txBody>
          <a:bodyPr/>
          <a:lstStyle>
            <a:lvl1pPr marL="514350" indent="-514350">
              <a:buFont typeface="+mj-lt"/>
              <a:buAutoNum type="arabicPeriod"/>
              <a:defRPr/>
            </a:lvl1pPr>
            <a:lvl2pPr marL="914400" indent="-457200">
              <a:buFont typeface="+mj-lt"/>
              <a:buAutoNum type="alphaLcParenR"/>
              <a:defRPr/>
            </a:lvl2pPr>
            <a:lvl3pPr marL="1371600" indent="-457200">
              <a:buFont typeface="+mj-lt"/>
              <a:buAutoNum type="arabicPeriod"/>
              <a:defRPr/>
            </a:lvl3pPr>
            <a:lvl4pPr marL="1714500" indent="-342900">
              <a:buFont typeface="+mj-lt"/>
              <a:buAutoNum type="alphaLcParenR"/>
              <a:defRPr/>
            </a:lvl4pPr>
            <a:lvl5pPr marL="2171700" indent="-342900">
              <a:buFont typeface="+mj-lt"/>
              <a:buAutoNum type="arabicPeriod"/>
              <a:defRPr/>
            </a:lvl5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24" name="Rounded Rectangle 23"/>
          <p:cNvSpPr/>
          <p:nvPr userDrawn="1"/>
        </p:nvSpPr>
        <p:spPr>
          <a:xfrm>
            <a:off x="348810" y="332841"/>
            <a:ext cx="11494381" cy="59599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463658" y="340317"/>
            <a:ext cx="10515600" cy="570658"/>
          </a:xfrm>
        </p:spPr>
        <p:txBody>
          <a:bodyPr/>
          <a:lstStyle>
            <a:lvl1pPr>
              <a:defRPr b="1" cap="none" spc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de-DE"/>
              <a:t>Titelmasterformat durch Klicken bearbeiten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450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4C446-3D72-472A-8B83-B8BC7C0DE6F2}" type="datetime1">
              <a:rPr lang="en-US" smtClean="0"/>
              <a:t>4/3/2018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FDF67-4D17-4E4D-8D6C-8BD239AD01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035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73" r:id="rId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lnSpc>
          <a:spcPct val="90000"/>
        </a:lnSpc>
        <a:spcBef>
          <a:spcPts val="1000"/>
        </a:spcBef>
        <a:buFont typeface="+mj-lt"/>
        <a:buAutoNum type="arabicPeriod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arenR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5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lphaLcParenR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171700" indent="-342900" algn="l" defTabSz="914400" rtl="0" eaLnBrk="1" latinLnBrk="0" hangingPunct="1">
        <a:lnSpc>
          <a:spcPct val="90000"/>
        </a:lnSpc>
        <a:spcBef>
          <a:spcPts val="500"/>
        </a:spcBef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Measuring residual Si on thinned ICs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ACE3D3-4357-47B6-89CA-51FEC1571E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Filmetrics F3-s1310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F3869350-E804-46AB-BBEF-9B3ECE3391C4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3799040" y="2590800"/>
            <a:ext cx="4593920" cy="241935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Wednesday April 4</a:t>
            </a:r>
            <a:r>
              <a:rPr lang="en-US" baseline="30000" dirty="0"/>
              <a:t>th</a:t>
            </a:r>
            <a:r>
              <a:rPr lang="en-US" dirty="0"/>
              <a:t>, 2018</a:t>
            </a:r>
          </a:p>
          <a:p>
            <a:endParaRPr lang="en-US" dirty="0"/>
          </a:p>
          <a:p>
            <a:r>
              <a:rPr lang="en-US" dirty="0"/>
              <a:t>Menno Bouman</a:t>
            </a:r>
          </a:p>
          <a:p>
            <a:r>
              <a:rPr lang="en-US" dirty="0"/>
              <a:t>Sr. Applications Engineer</a:t>
            </a:r>
          </a:p>
          <a:p>
            <a:r>
              <a:rPr lang="en-US" dirty="0"/>
              <a:t>Filmetrics Application Lab – Los Angeles</a:t>
            </a:r>
          </a:p>
          <a:p>
            <a:r>
              <a:rPr lang="en-US" dirty="0"/>
              <a:t>1050 Lakes Dr., Ste. 269</a:t>
            </a:r>
          </a:p>
          <a:p>
            <a:r>
              <a:rPr lang="en-US" dirty="0"/>
              <a:t>West Covina, CA 91790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0035" y="1734208"/>
            <a:ext cx="3752193" cy="3925614"/>
          </a:xfrm>
          <a:prstGeom prst="rect">
            <a:avLst/>
          </a:prstGeom>
        </p:spPr>
        <p:txBody>
          <a:bodyPr vert="horz" wrap="none" lIns="91440" tIns="45720" rIns="91440" bIns="45720" rtlCol="0" anchor="t"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61273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7595040-A1FE-47CE-950F-AE61BFF2F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046564"/>
            <a:ext cx="5943600" cy="3350373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E812867-020F-42E6-B7D4-55C317A4D09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Upper limit for thick films can be increased by extending to NIR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E77C74-AF7D-4FCF-A947-70360C145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– Thick Films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2D27B3-AD9D-4982-9559-7E59857406A2}"/>
              </a:ext>
            </a:extLst>
          </p:cNvPr>
          <p:cNvSpPr txBox="1"/>
          <p:nvPr/>
        </p:nvSpPr>
        <p:spPr>
          <a:xfrm>
            <a:off x="5334000" y="534216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b="1" dirty="0"/>
              <a:t>NIR</a:t>
            </a:r>
            <a:r>
              <a:rPr lang="en-US" sz="1800" b="1" dirty="0"/>
              <a:t> (950-1700 nm)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DDFEED-29D9-4722-9984-C8C745963BFD}"/>
              </a:ext>
            </a:extLst>
          </p:cNvPr>
          <p:cNvSpPr txBox="1"/>
          <p:nvPr/>
        </p:nvSpPr>
        <p:spPr>
          <a:xfrm>
            <a:off x="7191375" y="183467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b="1" dirty="0"/>
              <a:t>50 µm SiO2 on Si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408229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65342F3-779A-4F6F-A5F7-370CE28561F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Si is opaque in the VIS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Transparent in NIR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A160C4A-145B-4A8E-905E-83843C346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– Measuring Si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089ADE-E8E5-4E33-B142-C3646D5761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379086"/>
            <a:ext cx="4648200" cy="25543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19218BD-E792-4FBD-86A5-09A4B8F2C0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3607" y="2107652"/>
            <a:ext cx="5486400" cy="30972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F3025B3-F2F1-4495-BC5C-5AFF1810F493}"/>
              </a:ext>
            </a:extLst>
          </p:cNvPr>
          <p:cNvSpPr txBox="1"/>
          <p:nvPr/>
        </p:nvSpPr>
        <p:spPr>
          <a:xfrm>
            <a:off x="2657475" y="468812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Optical constants Si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672491-843F-47C6-B023-7F10852CC675}"/>
              </a:ext>
            </a:extLst>
          </p:cNvPr>
          <p:cNvSpPr txBox="1"/>
          <p:nvPr/>
        </p:nvSpPr>
        <p:spPr>
          <a:xfrm>
            <a:off x="8489607" y="4959556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10 µm Si</a:t>
            </a:r>
          </a:p>
        </p:txBody>
      </p:sp>
    </p:spTree>
    <p:extLst>
      <p:ext uri="{BB962C8B-B14F-4D97-AF65-F5344CB8AC3E}">
        <p14:creationId xmlns:p14="http://schemas.microsoft.com/office/powerpoint/2010/main" val="2861053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BC491AF-1AC3-4A9B-9891-E664079F32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6620" y="1122861"/>
            <a:ext cx="3330430" cy="506680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High thicknesses (up to ~800 µm)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High optical density (n ~ 3.8)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High intensity LED light source</a:t>
            </a:r>
            <a:br>
              <a:rPr lang="en-US" dirty="0"/>
            </a:br>
            <a:r>
              <a:rPr lang="en-US" dirty="0"/>
              <a:t>(1310 nm SLED)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High resolution spectrometer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0717AB0-FC8E-4AF3-84F2-FAD48CD9E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– Measuring Si	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7976567-905F-446D-919B-BB51866916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176" y="1223529"/>
            <a:ext cx="3360098" cy="230613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813ACB-0D1A-4083-B6EA-5ECB30800D5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176" y="3741554"/>
            <a:ext cx="3328945" cy="2306139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589F4EF-514E-4420-B2A6-49761D1A9CB3}"/>
              </a:ext>
            </a:extLst>
          </p:cNvPr>
          <p:cNvCxnSpPr>
            <a:cxnSpLocks/>
          </p:cNvCxnSpPr>
          <p:nvPr/>
        </p:nvCxnSpPr>
        <p:spPr>
          <a:xfrm flipH="1">
            <a:off x="6837028" y="2013358"/>
            <a:ext cx="1048624" cy="171282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C90F7A1-65E2-4F4A-9430-9966B142DB6A}"/>
              </a:ext>
            </a:extLst>
          </p:cNvPr>
          <p:cNvCxnSpPr>
            <a:cxnSpLocks/>
          </p:cNvCxnSpPr>
          <p:nvPr/>
        </p:nvCxnSpPr>
        <p:spPr>
          <a:xfrm>
            <a:off x="8085503" y="2028734"/>
            <a:ext cx="955886" cy="1697444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4815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7D4F742-E44F-44EC-8AF5-6CA8284B95C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Surface roughness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Causes light scatter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Non-uniformity / thickness variation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Small measurement spot size (10 µm diameter)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9015304-A491-4E85-AEB6-EA511536F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– Measuring Si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6F8F1C-2284-40E6-B1EC-3B3FF881D5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437" y="2767413"/>
            <a:ext cx="4521666" cy="24663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E0FBBC-D2E4-4BF5-9A93-DF3FDBFB6F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9233" y="2767413"/>
            <a:ext cx="4521665" cy="246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913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F515E52-E8F2-4101-82A2-B799A3D1EA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94180" y="1122861"/>
            <a:ext cx="7603640" cy="506680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Doped Si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Reduces transparency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1310 nm ‘sweet spot’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267D1B8-177B-4FD4-B687-3EC6B87E8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– Measuring Si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B91956-053B-4844-800E-FAD0A85CF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682" y="2458827"/>
            <a:ext cx="4977470" cy="400772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D0B20D-AFC6-47E5-A010-31937EEF69B3}"/>
              </a:ext>
            </a:extLst>
          </p:cNvPr>
          <p:cNvSpPr/>
          <p:nvPr/>
        </p:nvSpPr>
        <p:spPr>
          <a:xfrm flipH="1">
            <a:off x="4009935" y="3976382"/>
            <a:ext cx="45720" cy="1652631"/>
          </a:xfrm>
          <a:prstGeom prst="rect">
            <a:avLst/>
          </a:prstGeom>
          <a:solidFill>
            <a:srgbClr val="5B9BD5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A1A06D1-AE08-4078-A75E-F59B840B5944}"/>
              </a:ext>
            </a:extLst>
          </p:cNvPr>
          <p:cNvSpPr/>
          <p:nvPr/>
        </p:nvSpPr>
        <p:spPr>
          <a:xfrm>
            <a:off x="3565319" y="3976382"/>
            <a:ext cx="45720" cy="1652631"/>
          </a:xfrm>
          <a:prstGeom prst="rect">
            <a:avLst/>
          </a:prstGeom>
          <a:solidFill>
            <a:srgbClr val="5B9BD5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001A9C-C4A2-434E-946F-310D8116386E}"/>
              </a:ext>
            </a:extLst>
          </p:cNvPr>
          <p:cNvSpPr/>
          <p:nvPr/>
        </p:nvSpPr>
        <p:spPr>
          <a:xfrm>
            <a:off x="3365871" y="3976382"/>
            <a:ext cx="45720" cy="1652631"/>
          </a:xfrm>
          <a:prstGeom prst="rect">
            <a:avLst/>
          </a:prstGeom>
          <a:solidFill>
            <a:srgbClr val="5B9BD5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B73B85-23DE-47A6-A97B-7E417B1C7518}"/>
              </a:ext>
            </a:extLst>
          </p:cNvPr>
          <p:cNvSpPr txBox="1"/>
          <p:nvPr/>
        </p:nvSpPr>
        <p:spPr>
          <a:xfrm>
            <a:off x="3830970" y="434549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200" b="1" dirty="0"/>
              <a:t>980nm</a:t>
            </a:r>
            <a:endParaRPr lang="en-US" sz="18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25BEA8-3F90-4E00-9420-1E85B0EF4506}"/>
              </a:ext>
            </a:extLst>
          </p:cNvPr>
          <p:cNvSpPr txBox="1"/>
          <p:nvPr/>
        </p:nvSpPr>
        <p:spPr>
          <a:xfrm>
            <a:off x="3229759" y="341323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200" b="1" dirty="0"/>
              <a:t>1310nm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6956D0-30B8-43D0-B486-1A287A6AA585}"/>
              </a:ext>
            </a:extLst>
          </p:cNvPr>
          <p:cNvSpPr txBox="1"/>
          <p:nvPr/>
        </p:nvSpPr>
        <p:spPr>
          <a:xfrm>
            <a:off x="2635332" y="434549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200" b="1" dirty="0"/>
              <a:t>1550nm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974D05-F15D-4762-AC57-E70EE9A8F0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0869" y="2908627"/>
            <a:ext cx="4434274" cy="30410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23CB35-B180-4F37-AD4B-FC31E4AD1A79}"/>
              </a:ext>
            </a:extLst>
          </p:cNvPr>
          <p:cNvSpPr txBox="1"/>
          <p:nvPr/>
        </p:nvSpPr>
        <p:spPr>
          <a:xfrm>
            <a:off x="3552735" y="586722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000" b="1" dirty="0"/>
              <a:t>M. </a:t>
            </a:r>
            <a:r>
              <a:rPr lang="en-US" sz="1000" b="1" dirty="0" err="1"/>
              <a:t>Nedeljkovic</a:t>
            </a:r>
            <a:r>
              <a:rPr lang="en-US" sz="1000" b="1" dirty="0"/>
              <a:t> </a:t>
            </a:r>
            <a:r>
              <a:rPr lang="en-US" sz="1000" b="1" i="1" dirty="0"/>
              <a:t>et al</a:t>
            </a:r>
            <a:r>
              <a:rPr lang="en-US" sz="1000" b="1" dirty="0"/>
              <a:t> – IEEE Photonics J. 2011</a:t>
            </a: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851D750D-2C8E-4706-ADBC-F06C4EE7D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0869" y="2402574"/>
            <a:ext cx="32213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Resistivity: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~5 mOhm.cm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Doping level: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~2*10</a:t>
            </a:r>
            <a:r>
              <a:rPr kumimoji="0" lang="en-US" altLang="en-US" sz="1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19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cm</a:t>
            </a:r>
            <a:r>
              <a:rPr kumimoji="0" lang="en-US" altLang="en-US" sz="1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-3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; p-type / Boron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8457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F515E52-E8F2-4101-82A2-B799A3D1EA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08682" y="1133902"/>
            <a:ext cx="7603640" cy="506680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Doped Si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Measure transmittance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Calculate absorption -&gt;Doping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267D1B8-177B-4FD4-B687-3EC6B87E80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– Measuring Si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2B91956-053B-4844-800E-FAD0A85CF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113" y="2192982"/>
            <a:ext cx="4977470" cy="400772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D0B20D-AFC6-47E5-A010-31937EEF69B3}"/>
              </a:ext>
            </a:extLst>
          </p:cNvPr>
          <p:cNvSpPr/>
          <p:nvPr/>
        </p:nvSpPr>
        <p:spPr>
          <a:xfrm flipH="1">
            <a:off x="9408366" y="3710537"/>
            <a:ext cx="45720" cy="1652631"/>
          </a:xfrm>
          <a:prstGeom prst="rect">
            <a:avLst/>
          </a:prstGeom>
          <a:solidFill>
            <a:srgbClr val="5B9BD5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A1A06D1-AE08-4078-A75E-F59B840B5944}"/>
              </a:ext>
            </a:extLst>
          </p:cNvPr>
          <p:cNvSpPr/>
          <p:nvPr/>
        </p:nvSpPr>
        <p:spPr>
          <a:xfrm>
            <a:off x="8963750" y="3710537"/>
            <a:ext cx="45720" cy="1652631"/>
          </a:xfrm>
          <a:prstGeom prst="rect">
            <a:avLst/>
          </a:prstGeom>
          <a:solidFill>
            <a:srgbClr val="5B9BD5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F001A9C-C4A2-434E-946F-310D8116386E}"/>
              </a:ext>
            </a:extLst>
          </p:cNvPr>
          <p:cNvSpPr/>
          <p:nvPr/>
        </p:nvSpPr>
        <p:spPr>
          <a:xfrm>
            <a:off x="8764302" y="3710537"/>
            <a:ext cx="45720" cy="1652631"/>
          </a:xfrm>
          <a:prstGeom prst="rect">
            <a:avLst/>
          </a:prstGeom>
          <a:solidFill>
            <a:srgbClr val="5B9BD5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2B73B85-23DE-47A6-A97B-7E417B1C7518}"/>
              </a:ext>
            </a:extLst>
          </p:cNvPr>
          <p:cNvSpPr txBox="1"/>
          <p:nvPr/>
        </p:nvSpPr>
        <p:spPr>
          <a:xfrm>
            <a:off x="9229401" y="407965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200" b="1" dirty="0"/>
              <a:t>980nm</a:t>
            </a:r>
            <a:endParaRPr lang="en-US" sz="1800" b="1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225BEA8-3F90-4E00-9420-1E85B0EF4506}"/>
              </a:ext>
            </a:extLst>
          </p:cNvPr>
          <p:cNvSpPr txBox="1"/>
          <p:nvPr/>
        </p:nvSpPr>
        <p:spPr>
          <a:xfrm>
            <a:off x="8628190" y="314739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200" b="1" dirty="0"/>
              <a:t>1310nm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96956D0-30B8-43D0-B486-1A287A6AA585}"/>
              </a:ext>
            </a:extLst>
          </p:cNvPr>
          <p:cNvSpPr txBox="1"/>
          <p:nvPr/>
        </p:nvSpPr>
        <p:spPr>
          <a:xfrm>
            <a:off x="8033763" y="407965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200" b="1" dirty="0"/>
              <a:t>1550nm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974D05-F15D-4762-AC57-E70EE9A8F0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82" y="2455886"/>
            <a:ext cx="6206913" cy="306466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23CB35-B180-4F37-AD4B-FC31E4AD1A79}"/>
              </a:ext>
            </a:extLst>
          </p:cNvPr>
          <p:cNvSpPr txBox="1"/>
          <p:nvPr/>
        </p:nvSpPr>
        <p:spPr>
          <a:xfrm>
            <a:off x="8951166" y="5601382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000" b="1" dirty="0"/>
              <a:t>M. </a:t>
            </a:r>
            <a:r>
              <a:rPr lang="en-US" sz="1000" b="1" dirty="0" err="1"/>
              <a:t>Nedeljkovic</a:t>
            </a:r>
            <a:r>
              <a:rPr lang="en-US" sz="1000" b="1" dirty="0"/>
              <a:t> </a:t>
            </a:r>
            <a:r>
              <a:rPr lang="en-US" sz="1000" b="1" i="1" dirty="0"/>
              <a:t>et al</a:t>
            </a:r>
            <a:r>
              <a:rPr lang="en-US" sz="1000" b="1" dirty="0"/>
              <a:t> – IEEE Photonics J. 2011</a:t>
            </a:r>
          </a:p>
        </p:txBody>
      </p:sp>
      <p:sp>
        <p:nvSpPr>
          <p:cNvPr id="12" name="Rectangle 1">
            <a:extLst>
              <a:ext uri="{FF2B5EF4-FFF2-40B4-BE49-F238E27FC236}">
                <a16:creationId xmlns:a16="http://schemas.microsoft.com/office/drawing/2014/main" id="{851D750D-2C8E-4706-ADBC-F06C4EE7D7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3890" y="1590485"/>
            <a:ext cx="32213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Resistivity: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~5 mOhm.cm</a:t>
            </a:r>
            <a:endParaRPr kumimoji="0" lang="en-US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Doping level: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~2*10</a:t>
            </a:r>
            <a:r>
              <a:rPr kumimoji="0" lang="en-US" altLang="en-US" sz="1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19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 cm</a:t>
            </a:r>
            <a:r>
              <a:rPr kumimoji="0" lang="en-US" altLang="en-US" sz="1000" b="0" i="0" u="none" strike="noStrike" cap="none" normalizeH="0" baseline="3000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-3</a:t>
            </a:r>
            <a:r>
              <a:rPr kumimoji="0" lang="en-US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Segoe UI" panose="020B0502040204020203" pitchFamily="34" charset="0"/>
                <a:ea typeface="Times New Roman" panose="02020603050405020304" pitchFamily="18" charset="0"/>
                <a:cs typeface="Segoe UI" panose="020B0502040204020203" pitchFamily="34" charset="0"/>
              </a:rPr>
              <a:t>; p-type / Boron</a:t>
            </a: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B52A5099-5A76-41B7-B465-0277375E8BB0}"/>
              </a:ext>
            </a:extLst>
          </p:cNvPr>
          <p:cNvSpPr/>
          <p:nvPr/>
        </p:nvSpPr>
        <p:spPr>
          <a:xfrm>
            <a:off x="6092781" y="4496990"/>
            <a:ext cx="379436" cy="2684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422E826E-ED3E-454C-9320-4C2707D7D308}"/>
              </a:ext>
            </a:extLst>
          </p:cNvPr>
          <p:cNvCxnSpPr>
            <a:cxnSpLocks/>
            <a:stCxn id="4" idx="3"/>
          </p:cNvCxnSpPr>
          <p:nvPr/>
        </p:nvCxnSpPr>
        <p:spPr>
          <a:xfrm flipH="1">
            <a:off x="4024827" y="4726125"/>
            <a:ext cx="2123521" cy="9144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0F6BE06-A937-4077-87F4-08E2311A2A50}"/>
              </a:ext>
            </a:extLst>
          </p:cNvPr>
          <p:cNvSpPr txBox="1"/>
          <p:nvPr/>
        </p:nvSpPr>
        <p:spPr>
          <a:xfrm>
            <a:off x="2013359" y="574350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endParaRPr lang="en-US" sz="1800" b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59F93FF-6692-42EC-8E08-9D6D0019F50A}"/>
              </a:ext>
            </a:extLst>
          </p:cNvPr>
          <p:cNvSpPr txBox="1"/>
          <p:nvPr/>
        </p:nvSpPr>
        <p:spPr>
          <a:xfrm>
            <a:off x="5637402" y="2973897"/>
            <a:ext cx="914400" cy="914400"/>
          </a:xfrm>
          <a:prstGeom prst="rect">
            <a:avLst/>
          </a:prstGeom>
        </p:spPr>
        <p:txBody>
          <a:bodyPr vert="horz" wrap="none" lIns="0" tIns="0" rIns="0" bIns="0" rtlCol="0" anchor="ctr">
            <a:normAutofit/>
          </a:bodyPr>
          <a:lstStyle/>
          <a:p>
            <a:pPr algn="ctr"/>
            <a:endParaRPr lang="en-US" sz="18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1696C2C-51B8-4D5D-B0E4-4F5EEC37A458}"/>
                  </a:ext>
                </a:extLst>
              </p:cNvPr>
              <p:cNvSpPr txBox="1"/>
              <p:nvPr/>
            </p:nvSpPr>
            <p:spPr>
              <a:xfrm>
                <a:off x="3087149" y="5710995"/>
                <a:ext cx="1363966" cy="794879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vert="horz" wrap="none" lIns="0" tIns="0" rIns="0" bIns="0" rtlCol="0" anchor="ctr">
                <a:normAutofit fontScale="77500" lnSpcReduction="20000"/>
              </a:bodyPr>
              <a:lstStyle/>
              <a:p>
                <a:pPr algn="ctr"/>
                <a:r>
                  <a:rPr lang="en-US" b="1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k=0.0031</a:t>
                </a:r>
              </a:p>
              <a:p>
                <a:pPr algn="ctr"/>
                <a:endParaRPr lang="en-US" sz="1800" b="1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𝜶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𝝅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𝒌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US" sz="1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𝝀</m:t>
                          </m:r>
                        </m:den>
                      </m:f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𝟑𝟎𝟎</m:t>
                      </m:r>
                    </m:oMath>
                  </m:oMathPara>
                </a14:m>
                <a:endParaRPr lang="en-US" sz="1800" b="1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91696C2C-51B8-4D5D-B0E4-4F5EEC37A4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7149" y="5710995"/>
                <a:ext cx="1363966" cy="794879"/>
              </a:xfrm>
              <a:prstGeom prst="rect">
                <a:avLst/>
              </a:prstGeom>
              <a:blipFill>
                <a:blip r:embed="rId4"/>
                <a:stretch>
                  <a:fillRect l="-885" t="-9091" b="-378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9C0C63C-E16F-4B65-A545-87760DB91B26}"/>
              </a:ext>
            </a:extLst>
          </p:cNvPr>
          <p:cNvCxnSpPr/>
          <p:nvPr/>
        </p:nvCxnSpPr>
        <p:spPr>
          <a:xfrm>
            <a:off x="7843706" y="3929063"/>
            <a:ext cx="1120044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7524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70DAC09D-0D1D-48C4-83B9-FAED3F613F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2"/>
          <a:stretch/>
        </p:blipFill>
        <p:spPr>
          <a:xfrm>
            <a:off x="5698641" y="1357463"/>
            <a:ext cx="4038514" cy="4524074"/>
          </a:xfrm>
          <a:prstGeom prst="rect">
            <a:avLst/>
          </a:prstGeom>
        </p:spPr>
      </p:pic>
      <p:sp>
        <p:nvSpPr>
          <p:cNvPr id="31" name="Content Placeholder 30">
            <a:extLst>
              <a:ext uri="{FF2B5EF4-FFF2-40B4-BE49-F238E27FC236}">
                <a16:creationId xmlns:a16="http://schemas.microsoft.com/office/drawing/2014/main" id="{911CE79B-956A-4F43-B4AE-8E01FD19FE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0684" y="1357463"/>
            <a:ext cx="4614736" cy="487630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High power 1310 nm SLED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10 µm spot size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Visible illumination w/ sample camera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100x100 mm automated mapping stage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Autofocus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1441774-185C-48F5-A84A-739952B41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Filmetrics F3-s1310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4436FAB-5B0C-46DA-AA1A-BB4755588F71}"/>
              </a:ext>
            </a:extLst>
          </p:cNvPr>
          <p:cNvCxnSpPr/>
          <p:nvPr/>
        </p:nvCxnSpPr>
        <p:spPr>
          <a:xfrm>
            <a:off x="6719442" y="3611111"/>
            <a:ext cx="679508" cy="0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5BC65FF7-580D-47A4-942D-E62EFDF8D717}"/>
              </a:ext>
            </a:extLst>
          </p:cNvPr>
          <p:cNvCxnSpPr/>
          <p:nvPr/>
        </p:nvCxnSpPr>
        <p:spPr>
          <a:xfrm>
            <a:off x="7701120" y="3653056"/>
            <a:ext cx="0" cy="748717"/>
          </a:xfrm>
          <a:prstGeom prst="straightConnector1">
            <a:avLst/>
          </a:prstGeom>
          <a:ln w="28575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EFD278F-B22C-4C06-A780-BD3BB1B0E9FF}"/>
              </a:ext>
            </a:extLst>
          </p:cNvPr>
          <p:cNvCxnSpPr/>
          <p:nvPr/>
        </p:nvCxnSpPr>
        <p:spPr>
          <a:xfrm>
            <a:off x="6836888" y="3277649"/>
            <a:ext cx="494950" cy="0"/>
          </a:xfrm>
          <a:prstGeom prst="straightConnector1">
            <a:avLst/>
          </a:prstGeom>
          <a:ln w="28575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636536F-E86A-4ED2-9B94-A8D0D08AC2AF}"/>
              </a:ext>
            </a:extLst>
          </p:cNvPr>
          <p:cNvCxnSpPr>
            <a:cxnSpLocks/>
          </p:cNvCxnSpPr>
          <p:nvPr/>
        </p:nvCxnSpPr>
        <p:spPr>
          <a:xfrm>
            <a:off x="7750960" y="3311205"/>
            <a:ext cx="0" cy="956345"/>
          </a:xfrm>
          <a:prstGeom prst="straightConnector1">
            <a:avLst/>
          </a:prstGeom>
          <a:ln w="28575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C1FF2AA4-7C1B-4C46-8CC0-921A41E50921}"/>
              </a:ext>
            </a:extLst>
          </p:cNvPr>
          <p:cNvCxnSpPr>
            <a:cxnSpLocks/>
          </p:cNvCxnSpPr>
          <p:nvPr/>
        </p:nvCxnSpPr>
        <p:spPr>
          <a:xfrm>
            <a:off x="7650786" y="3311205"/>
            <a:ext cx="0" cy="956345"/>
          </a:xfrm>
          <a:prstGeom prst="straightConnector1">
            <a:avLst/>
          </a:prstGeom>
          <a:ln w="28575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FF7A292-436D-4413-9570-CA7A545C5A29}"/>
              </a:ext>
            </a:extLst>
          </p:cNvPr>
          <p:cNvCxnSpPr/>
          <p:nvPr/>
        </p:nvCxnSpPr>
        <p:spPr>
          <a:xfrm>
            <a:off x="7608675" y="3520929"/>
            <a:ext cx="184558" cy="184558"/>
          </a:xfrm>
          <a:prstGeom prst="line">
            <a:avLst/>
          </a:prstGeom>
          <a:ln w="19050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82914B0-75C2-4C0F-A790-72FB6A8BAD1C}"/>
              </a:ext>
            </a:extLst>
          </p:cNvPr>
          <p:cNvSpPr txBox="1"/>
          <p:nvPr/>
        </p:nvSpPr>
        <p:spPr>
          <a:xfrm>
            <a:off x="6601996" y="3207810"/>
            <a:ext cx="914400" cy="920971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800" b="1" dirty="0">
                <a:solidFill>
                  <a:srgbClr val="FF0000"/>
                </a:solidFill>
              </a:rPr>
              <a:t>1310nm</a:t>
            </a:r>
            <a:endParaRPr lang="en-US" sz="1000" b="1" dirty="0">
              <a:solidFill>
                <a:srgbClr val="FF0000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B873B01-C2B5-472A-AB4E-F7AAF44A3209}"/>
              </a:ext>
            </a:extLst>
          </p:cNvPr>
          <p:cNvCxnSpPr/>
          <p:nvPr/>
        </p:nvCxnSpPr>
        <p:spPr>
          <a:xfrm flipH="1">
            <a:off x="8858774" y="4572000"/>
            <a:ext cx="130029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2E2B644C-67D3-4B86-B3A1-6F5D7DA27435}"/>
              </a:ext>
            </a:extLst>
          </p:cNvPr>
          <p:cNvSpPr txBox="1"/>
          <p:nvPr/>
        </p:nvSpPr>
        <p:spPr>
          <a:xfrm>
            <a:off x="10522058" y="41148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Mapping stage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2F96C3B-8FAC-4994-8E34-B257E21EA092}"/>
              </a:ext>
            </a:extLst>
          </p:cNvPr>
          <p:cNvCxnSpPr/>
          <p:nvPr/>
        </p:nvCxnSpPr>
        <p:spPr>
          <a:xfrm flipH="1">
            <a:off x="7793233" y="1929468"/>
            <a:ext cx="236583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3CF5B255-6AAB-4EED-871E-2522BDA634F4}"/>
              </a:ext>
            </a:extLst>
          </p:cNvPr>
          <p:cNvSpPr txBox="1"/>
          <p:nvPr/>
        </p:nvSpPr>
        <p:spPr>
          <a:xfrm>
            <a:off x="10522058" y="147226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b="1" dirty="0"/>
              <a:t>Sample camera</a:t>
            </a:r>
            <a:endParaRPr lang="en-US" sz="1800" b="1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7050EE5-C059-4081-8D25-0E89215F16A7}"/>
              </a:ext>
            </a:extLst>
          </p:cNvPr>
          <p:cNvCxnSpPr/>
          <p:nvPr/>
        </p:nvCxnSpPr>
        <p:spPr>
          <a:xfrm flipV="1">
            <a:off x="7700954" y="2147582"/>
            <a:ext cx="0" cy="1163623"/>
          </a:xfrm>
          <a:prstGeom prst="straightConnector1">
            <a:avLst/>
          </a:prstGeom>
          <a:ln w="28575">
            <a:solidFill>
              <a:srgbClr val="FFC00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9FD5AFE-ADA2-4AB1-9A5F-525D278595BA}"/>
              </a:ext>
            </a:extLst>
          </p:cNvPr>
          <p:cNvCxnSpPr/>
          <p:nvPr/>
        </p:nvCxnSpPr>
        <p:spPr>
          <a:xfrm>
            <a:off x="7608675" y="3205406"/>
            <a:ext cx="184558" cy="184558"/>
          </a:xfrm>
          <a:prstGeom prst="line">
            <a:avLst/>
          </a:prstGeom>
          <a:ln w="19050"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1FCB38E-6DA8-46BD-86E8-2C65964ADB85}"/>
              </a:ext>
            </a:extLst>
          </p:cNvPr>
          <p:cNvCxnSpPr/>
          <p:nvPr/>
        </p:nvCxnSpPr>
        <p:spPr>
          <a:xfrm flipH="1">
            <a:off x="7712926" y="3598265"/>
            <a:ext cx="24461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584F1F82-6B7F-44D7-A812-C938F2E652C7}"/>
              </a:ext>
            </a:extLst>
          </p:cNvPr>
          <p:cNvSpPr txBox="1"/>
          <p:nvPr/>
        </p:nvSpPr>
        <p:spPr>
          <a:xfrm>
            <a:off x="10522058" y="31623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Dichroic mirror</a:t>
            </a:r>
          </a:p>
        </p:txBody>
      </p:sp>
    </p:spTree>
    <p:extLst>
      <p:ext uri="{BB962C8B-B14F-4D97-AF65-F5344CB8AC3E}">
        <p14:creationId xmlns:p14="http://schemas.microsoft.com/office/powerpoint/2010/main" val="117238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E28012D-6095-4BE7-A760-C91F6B673E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82040" y="1122861"/>
            <a:ext cx="8815780" cy="506680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First pass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Thick Si (100-500 µm)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Rough surface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/>
              <a:t>Retries available if necessary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Data used for readjusting milling plane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671D10-FA11-48FF-8654-738EAB9D0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777ACD0-E492-48E0-9D77-F9EBD4746DE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49"/>
          <a:stretch/>
        </p:blipFill>
        <p:spPr>
          <a:xfrm>
            <a:off x="2103120" y="3238501"/>
            <a:ext cx="5864988" cy="295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1429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4AEFAD-0B79-44C7-9991-B2C4C121F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2C17E4-FE59-4F6E-B710-409B8489D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711" y="1183886"/>
            <a:ext cx="3820689" cy="4126345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7AAEB1F5-0D2E-42A7-8EB6-2C4B69499258}"/>
              </a:ext>
            </a:extLst>
          </p:cNvPr>
          <p:cNvSpPr txBox="1">
            <a:spLocks/>
          </p:cNvSpPr>
          <p:nvPr/>
        </p:nvSpPr>
        <p:spPr>
          <a:xfrm>
            <a:off x="761999" y="4479008"/>
            <a:ext cx="10638639" cy="184264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514350" indent="-5143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lt"/>
              <a:buNone/>
            </a:pPr>
            <a:r>
              <a:rPr lang="en-US" dirty="0"/>
              <a:t>XRTC Virtex-7 Campaign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Stress causes bow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Non-uniform thickness profile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Remaining Si thickness important in radiation exposure calculations (LET)</a:t>
            </a:r>
          </a:p>
        </p:txBody>
      </p:sp>
    </p:spTree>
    <p:extLst>
      <p:ext uri="{BB962C8B-B14F-4D97-AF65-F5344CB8AC3E}">
        <p14:creationId xmlns:p14="http://schemas.microsoft.com/office/powerpoint/2010/main" val="10971145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4AEFAD-0B79-44C7-9991-B2C4C121F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F75182-2971-47FC-BFEB-C3AF93E4E5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4"/>
          <a:stretch/>
        </p:blipFill>
        <p:spPr>
          <a:xfrm>
            <a:off x="1380059" y="1077984"/>
            <a:ext cx="9431882" cy="4702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8131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1BD5C7-49ED-411D-B94F-08C574A94E6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Filmetrics – an introduction</a:t>
            </a:r>
          </a:p>
          <a:p>
            <a:pPr lvl="1"/>
            <a:r>
              <a:rPr lang="en-US" dirty="0"/>
              <a:t>Where, when, industries and applications</a:t>
            </a:r>
          </a:p>
          <a:p>
            <a:r>
              <a:rPr lang="en-US" dirty="0"/>
              <a:t>Backside Si thinning – introduction</a:t>
            </a:r>
          </a:p>
          <a:p>
            <a:r>
              <a:rPr lang="en-US" dirty="0"/>
              <a:t>Spectral reflectance</a:t>
            </a:r>
          </a:p>
          <a:p>
            <a:pPr lvl="1"/>
            <a:r>
              <a:rPr lang="en-US" dirty="0"/>
              <a:t>How it works</a:t>
            </a:r>
          </a:p>
          <a:p>
            <a:pPr lvl="1"/>
            <a:r>
              <a:rPr lang="en-US" dirty="0"/>
              <a:t>Challenges and how to tackle them</a:t>
            </a:r>
          </a:p>
          <a:p>
            <a:r>
              <a:rPr lang="en-US" dirty="0"/>
              <a:t>Results</a:t>
            </a:r>
          </a:p>
          <a:p>
            <a:pPr lvl="1"/>
            <a:r>
              <a:rPr lang="en-US" dirty="0"/>
              <a:t>Applications</a:t>
            </a:r>
          </a:p>
          <a:p>
            <a:pPr lvl="1"/>
            <a:r>
              <a:rPr lang="en-US" dirty="0"/>
              <a:t>Opportunities</a:t>
            </a:r>
          </a:p>
          <a:p>
            <a:pPr lvl="1"/>
            <a:r>
              <a:rPr lang="en-US" dirty="0"/>
              <a:t>Benefits</a:t>
            </a:r>
          </a:p>
          <a:p>
            <a:r>
              <a:rPr lang="en-US" dirty="0"/>
              <a:t>Conclusions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2489909-7846-4CB7-BCAD-93E3BD4B32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Outline</a:t>
            </a:r>
          </a:p>
        </p:txBody>
      </p:sp>
    </p:spTree>
    <p:extLst>
      <p:ext uri="{BB962C8B-B14F-4D97-AF65-F5344CB8AC3E}">
        <p14:creationId xmlns:p14="http://schemas.microsoft.com/office/powerpoint/2010/main" val="529249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D9C1F9D-542A-4743-A6B4-3B5A500AD6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817898"/>
            <a:ext cx="5038342" cy="2482737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CD15963-5F8D-4047-AFAC-316FFC3703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92480" y="1122861"/>
            <a:ext cx="9105340" cy="506680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Rough surfaces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Spectrum Match Robust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Bends the rules of physics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Not always reliable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FFT Analysis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Fast Fourier Transform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Reliable and fast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Can pick out even the tiniest </a:t>
            </a:r>
            <a:br>
              <a:rPr lang="en-US" dirty="0"/>
            </a:br>
            <a:r>
              <a:rPr lang="en-US" dirty="0"/>
              <a:t>oscillations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812A599-3F4E-43BD-B623-469959D55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AFFF74-E0D0-4E74-BC61-D249DE2819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123068"/>
            <a:ext cx="5027802" cy="248273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F7D5E3-19A8-4A78-97F8-90BCB6AF7D08}"/>
              </a:ext>
            </a:extLst>
          </p:cNvPr>
          <p:cNvSpPr txBox="1"/>
          <p:nvPr/>
        </p:nvSpPr>
        <p:spPr>
          <a:xfrm>
            <a:off x="8439325" y="27432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Robust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AA581F-D458-47F5-8119-A669E44C12C9}"/>
              </a:ext>
            </a:extLst>
          </p:cNvPr>
          <p:cNvSpPr txBox="1"/>
          <p:nvPr/>
        </p:nvSpPr>
        <p:spPr>
          <a:xfrm>
            <a:off x="8152702" y="5225937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FFT</a:t>
            </a:r>
          </a:p>
        </p:txBody>
      </p:sp>
    </p:spTree>
    <p:extLst>
      <p:ext uri="{BB962C8B-B14F-4D97-AF65-F5344CB8AC3E}">
        <p14:creationId xmlns:p14="http://schemas.microsoft.com/office/powerpoint/2010/main" val="30276490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7836B61-DFBB-4030-92DD-B57A1406D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EA923D39-A0AE-4184-B6AD-B3504A4CD3A8}"/>
              </a:ext>
            </a:extLst>
          </p:cNvPr>
          <p:cNvSpPr txBox="1">
            <a:spLocks/>
          </p:cNvSpPr>
          <p:nvPr/>
        </p:nvSpPr>
        <p:spPr>
          <a:xfrm>
            <a:off x="792480" y="1122861"/>
            <a:ext cx="9105340" cy="50668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14350" indent="-5143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+mj-lt"/>
              <a:buAutoNum type="arabicPeriod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145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lphaLcParenR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17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lt"/>
              <a:buNone/>
            </a:pPr>
            <a:r>
              <a:rPr lang="en-US" dirty="0"/>
              <a:t>Rough surfaces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Invalid measurement retry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Goodness of Fit (GOF)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/>
              <a:t>Not very reliable for FFT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FFT peak intensity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dirty="0"/>
              <a:t>Good reference for </a:t>
            </a:r>
            <a:br>
              <a:rPr lang="en-US" dirty="0"/>
            </a:br>
            <a:r>
              <a:rPr lang="en-US" dirty="0"/>
              <a:t>FFT peak strength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A9A699-EE88-43EB-AD7B-C5C243E34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989" y="3817485"/>
            <a:ext cx="5038342" cy="248273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CC61B5C-093B-4CBF-AA73-579BF17B5A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262" y="1122861"/>
            <a:ext cx="5033069" cy="24827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04331F5-6DA1-411D-9A2C-C0DA8F7722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6568" y="3963478"/>
            <a:ext cx="245745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895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88B96D5-5961-4A6E-861C-56A6897B02D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Medium thickness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Polished surface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6EC859A-0392-4E7A-952A-5FE6CE3C0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37447D5-D136-47D1-B721-47C54489C3A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6"/>
          <a:stretch/>
        </p:blipFill>
        <p:spPr>
          <a:xfrm>
            <a:off x="952068" y="2590336"/>
            <a:ext cx="6316015" cy="31699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4EB1652-8349-4CA2-AE00-AF8C7A7E38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1" t="30588" r="36806" b="25893"/>
          <a:stretch/>
        </p:blipFill>
        <p:spPr>
          <a:xfrm>
            <a:off x="8436389" y="3219510"/>
            <a:ext cx="2308860" cy="17907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2F53C56-B43F-4CB9-A984-922590828D11}"/>
              </a:ext>
            </a:extLst>
          </p:cNvPr>
          <p:cNvSpPr txBox="1"/>
          <p:nvPr/>
        </p:nvSpPr>
        <p:spPr>
          <a:xfrm>
            <a:off x="3727719" y="556000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40-60 µm thick</a:t>
            </a:r>
          </a:p>
        </p:txBody>
      </p:sp>
    </p:spTree>
    <p:extLst>
      <p:ext uri="{BB962C8B-B14F-4D97-AF65-F5344CB8AC3E}">
        <p14:creationId xmlns:p14="http://schemas.microsoft.com/office/powerpoint/2010/main" val="46352942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8A908925-E835-4F69-B88C-A864211DE97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Thin Si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Reaching the limit of 1310 nm spectrometer range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619070B-55E7-4BBD-8B6E-747D840CE6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F46374-B35E-4E3C-A6E5-B3C97D9B9D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1"/>
          <a:stretch/>
        </p:blipFill>
        <p:spPr>
          <a:xfrm>
            <a:off x="5083341" y="2600585"/>
            <a:ext cx="6588542" cy="31345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A10D859-FD21-49E1-894A-582C992B79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1"/>
          <a:stretch/>
        </p:blipFill>
        <p:spPr>
          <a:xfrm>
            <a:off x="351917" y="2600586"/>
            <a:ext cx="6560859" cy="31345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0FFC41B-EB3E-41AD-8841-B5FC55EA08B0}"/>
              </a:ext>
            </a:extLst>
          </p:cNvPr>
          <p:cNvSpPr txBox="1"/>
          <p:nvPr/>
        </p:nvSpPr>
        <p:spPr>
          <a:xfrm>
            <a:off x="3632346" y="548714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FFT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4D7ACA3-42E0-4412-B4EF-D77E3B889C16}"/>
              </a:ext>
            </a:extLst>
          </p:cNvPr>
          <p:cNvSpPr txBox="1"/>
          <p:nvPr/>
        </p:nvSpPr>
        <p:spPr>
          <a:xfrm>
            <a:off x="8673913" y="5487149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Spectrum Match</a:t>
            </a:r>
          </a:p>
        </p:txBody>
      </p:sp>
    </p:spTree>
    <p:extLst>
      <p:ext uri="{BB962C8B-B14F-4D97-AF65-F5344CB8AC3E}">
        <p14:creationId xmlns:p14="http://schemas.microsoft.com/office/powerpoint/2010/main" val="19505189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DD2232-E594-44B4-A623-7944934168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Filmetrics F3s-1310 with VIS-</a:t>
            </a:r>
            <a:r>
              <a:rPr lang="en-US" dirty="0" err="1"/>
              <a:t>sX</a:t>
            </a:r>
            <a:r>
              <a:rPr lang="en-US" dirty="0"/>
              <a:t> upgrade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D81198D-CB00-46B0-A10F-79317089120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4" t="3715" r="21041" b="830"/>
          <a:stretch/>
        </p:blipFill>
        <p:spPr>
          <a:xfrm>
            <a:off x="4026716" y="1317072"/>
            <a:ext cx="4018326" cy="4823669"/>
          </a:xfr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29362AB-37C3-4AB4-AB13-CB5359123DA0}"/>
              </a:ext>
            </a:extLst>
          </p:cNvPr>
          <p:cNvCxnSpPr/>
          <p:nvPr/>
        </p:nvCxnSpPr>
        <p:spPr>
          <a:xfrm>
            <a:off x="5572125" y="4248150"/>
            <a:ext cx="546100" cy="0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126A360-B9E5-4ADF-9BC6-05FF08C7F7CD}"/>
              </a:ext>
            </a:extLst>
          </p:cNvPr>
          <p:cNvCxnSpPr/>
          <p:nvPr/>
        </p:nvCxnSpPr>
        <p:spPr>
          <a:xfrm>
            <a:off x="6297612" y="4149725"/>
            <a:ext cx="200025" cy="20002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80455E8-E3D4-4469-B054-D20B2EF23A69}"/>
              </a:ext>
            </a:extLst>
          </p:cNvPr>
          <p:cNvCxnSpPr/>
          <p:nvPr/>
        </p:nvCxnSpPr>
        <p:spPr>
          <a:xfrm>
            <a:off x="6397625" y="4349750"/>
            <a:ext cx="0" cy="492125"/>
          </a:xfrm>
          <a:prstGeom prst="straightConnector1">
            <a:avLst/>
          </a:prstGeom>
          <a:ln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97F1C61-04F6-4703-8EA3-64F903EB119C}"/>
              </a:ext>
            </a:extLst>
          </p:cNvPr>
          <p:cNvCxnSpPr/>
          <p:nvPr/>
        </p:nvCxnSpPr>
        <p:spPr>
          <a:xfrm>
            <a:off x="5603875" y="3981450"/>
            <a:ext cx="587375" cy="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5B8BAC9-781D-4DF0-BCE1-6864BFF97170}"/>
              </a:ext>
            </a:extLst>
          </p:cNvPr>
          <p:cNvCxnSpPr/>
          <p:nvPr/>
        </p:nvCxnSpPr>
        <p:spPr>
          <a:xfrm>
            <a:off x="6311899" y="3881437"/>
            <a:ext cx="200025" cy="200025"/>
          </a:xfrm>
          <a:prstGeom prst="line">
            <a:avLst/>
          </a:prstGeom>
          <a:ln>
            <a:solidFill>
              <a:srgbClr val="FFC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E83F8E6-FAF8-4BD3-A299-6D45B3B93948}"/>
              </a:ext>
            </a:extLst>
          </p:cNvPr>
          <p:cNvCxnSpPr/>
          <p:nvPr/>
        </p:nvCxnSpPr>
        <p:spPr>
          <a:xfrm>
            <a:off x="6356350" y="4010025"/>
            <a:ext cx="0" cy="78740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8A2CC82-62DC-465C-A779-448766BB3913}"/>
              </a:ext>
            </a:extLst>
          </p:cNvPr>
          <p:cNvCxnSpPr>
            <a:cxnSpLocks/>
          </p:cNvCxnSpPr>
          <p:nvPr/>
        </p:nvCxnSpPr>
        <p:spPr>
          <a:xfrm>
            <a:off x="6454775" y="4081462"/>
            <a:ext cx="0" cy="723900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98BC325-6820-4A47-8A6B-0B9DEBAE02C1}"/>
              </a:ext>
            </a:extLst>
          </p:cNvPr>
          <p:cNvCxnSpPr>
            <a:cxnSpLocks/>
          </p:cNvCxnSpPr>
          <p:nvPr/>
        </p:nvCxnSpPr>
        <p:spPr>
          <a:xfrm flipV="1">
            <a:off x="6411911" y="1657350"/>
            <a:ext cx="0" cy="3032125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id="{F3048680-70AB-47CE-8A0C-DBDC97B5DD1B}"/>
              </a:ext>
            </a:extLst>
          </p:cNvPr>
          <p:cNvSpPr/>
          <p:nvPr/>
        </p:nvSpPr>
        <p:spPr>
          <a:xfrm>
            <a:off x="5429250" y="2486025"/>
            <a:ext cx="247648" cy="25717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FF21D99C-8780-48DC-93B9-C04946309653}"/>
              </a:ext>
            </a:extLst>
          </p:cNvPr>
          <p:cNvSpPr/>
          <p:nvPr/>
        </p:nvSpPr>
        <p:spPr>
          <a:xfrm>
            <a:off x="7105650" y="2486025"/>
            <a:ext cx="257170" cy="257170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975BEDC-E5A9-467D-B786-D695CF52897F}"/>
              </a:ext>
            </a:extLst>
          </p:cNvPr>
          <p:cNvCxnSpPr/>
          <p:nvPr/>
        </p:nvCxnSpPr>
        <p:spPr>
          <a:xfrm>
            <a:off x="1552575" y="1790700"/>
            <a:ext cx="3429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7CD36E7-3272-4B2A-8C80-EF247C433645}"/>
              </a:ext>
            </a:extLst>
          </p:cNvPr>
          <p:cNvCxnSpPr/>
          <p:nvPr/>
        </p:nvCxnSpPr>
        <p:spPr>
          <a:xfrm>
            <a:off x="1552575" y="2076450"/>
            <a:ext cx="342900" cy="0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296FA44E-1503-4C30-BE33-83551B4C7E2C}"/>
              </a:ext>
            </a:extLst>
          </p:cNvPr>
          <p:cNvSpPr txBox="1"/>
          <p:nvPr/>
        </p:nvSpPr>
        <p:spPr>
          <a:xfrm>
            <a:off x="2488836" y="145732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1310 nm</a:t>
            </a:r>
          </a:p>
          <a:p>
            <a:pPr algn="ctr"/>
            <a:r>
              <a:rPr lang="en-US" b="1" dirty="0"/>
              <a:t>VIS (470-950 nm)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C53E647-EBB2-42F6-8FDE-7395C0470D23}"/>
              </a:ext>
            </a:extLst>
          </p:cNvPr>
          <p:cNvCxnSpPr/>
          <p:nvPr/>
        </p:nvCxnSpPr>
        <p:spPr>
          <a:xfrm>
            <a:off x="3324225" y="3981449"/>
            <a:ext cx="1171575" cy="0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331BD96-4E5A-4ADC-9954-C25FDB15B6D0}"/>
              </a:ext>
            </a:extLst>
          </p:cNvPr>
          <p:cNvSpPr txBox="1"/>
          <p:nvPr/>
        </p:nvSpPr>
        <p:spPr>
          <a:xfrm>
            <a:off x="2283642" y="348932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Illuminator</a:t>
            </a:r>
          </a:p>
        </p:txBody>
      </p:sp>
    </p:spTree>
    <p:extLst>
      <p:ext uri="{BB962C8B-B14F-4D97-AF65-F5344CB8AC3E}">
        <p14:creationId xmlns:p14="http://schemas.microsoft.com/office/powerpoint/2010/main" val="41881968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EDCE3E7-42AB-4FA0-8C52-A43D93239B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6910" y="1122861"/>
            <a:ext cx="10978180" cy="506680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Thin Si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Still no oscillations &lt; 600 nm but transparent enough for signal 600-900 nm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VIS spectrometer good for measurements &lt; 10-15 µm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Sufficient overlap between 1310 nm and VIS spectrometer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FA203D-14D5-49FE-A17C-4F1D9D731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69CDDF-577E-4024-B9F3-303DF761BA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437" y="2801923"/>
            <a:ext cx="6623847" cy="3284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33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6A3ADFB-CFD7-4765-87B6-7ECA7E87235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Transition point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60 µm corners, &lt;10 µm in the center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Requires combination of both spectrometers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211AEBB-0106-46AB-83D9-9CF2F831A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9E8507-179E-4938-A2EA-50755FF13C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033" y="2808128"/>
            <a:ext cx="6800850" cy="370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4433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C396E8C-6F41-4012-9A3C-3464A0808DE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From 10 µm to sub-1 µm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VIS spectrometer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What’s underneath matters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89B6BAD-CFE4-4A5F-A952-2A11A86528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FBC73A-46DB-4028-8A70-12578E0B23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450" y="2635971"/>
            <a:ext cx="6515100" cy="35536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63360A-2F8A-47FD-A6BC-14AB98661BCB}"/>
              </a:ext>
            </a:extLst>
          </p:cNvPr>
          <p:cNvSpPr txBox="1"/>
          <p:nvPr/>
        </p:nvSpPr>
        <p:spPr>
          <a:xfrm>
            <a:off x="9812095" y="510540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0.9 um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88F382F-0CC7-4B43-B198-2E8B70281640}"/>
              </a:ext>
            </a:extLst>
          </p:cNvPr>
          <p:cNvCxnSpPr/>
          <p:nvPr/>
        </p:nvCxnSpPr>
        <p:spPr>
          <a:xfrm flipH="1">
            <a:off x="9096375" y="5562600"/>
            <a:ext cx="71572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74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B6FCE3-CEA7-4E63-BFC1-A0DBC464428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Sub-micron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Pushing the VIS to its limit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6B8BCB-E7C6-4720-BE21-0DB7657B9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Applied Examples	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0FB1AD-4D22-480E-BA85-46EF1BC2F2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18"/>
          <a:stretch/>
        </p:blipFill>
        <p:spPr>
          <a:xfrm>
            <a:off x="2294180" y="2223083"/>
            <a:ext cx="7511028" cy="375206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C19C39-54D9-479E-ADE1-64CC7C728D37}"/>
              </a:ext>
            </a:extLst>
          </p:cNvPr>
          <p:cNvSpPr/>
          <p:nvPr/>
        </p:nvSpPr>
        <p:spPr>
          <a:xfrm>
            <a:off x="8640660" y="5226341"/>
            <a:ext cx="1006679" cy="654341"/>
          </a:xfrm>
          <a:prstGeom prst="rect">
            <a:avLst/>
          </a:prstGeom>
          <a:solidFill>
            <a:srgbClr val="F0F0F0"/>
          </a:solidFill>
          <a:ln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90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FB6FCE3-CEA7-4E63-BFC1-A0DBC464428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Sub-micron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Pushing the VIS to its limit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6B8BCB-E7C6-4720-BE21-0DB7657B9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Applied Examples	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0FB1AD-4D22-480E-BA85-46EF1BC2F2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8"/>
          <a:stretch/>
        </p:blipFill>
        <p:spPr>
          <a:xfrm>
            <a:off x="2305632" y="2236266"/>
            <a:ext cx="7592188" cy="381078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9F8FC37-23E7-4678-856B-FD3B336A0061}"/>
              </a:ext>
            </a:extLst>
          </p:cNvPr>
          <p:cNvSpPr/>
          <p:nvPr/>
        </p:nvSpPr>
        <p:spPr>
          <a:xfrm>
            <a:off x="8758106" y="5293453"/>
            <a:ext cx="1006679" cy="654341"/>
          </a:xfrm>
          <a:prstGeom prst="rect">
            <a:avLst/>
          </a:prstGeom>
          <a:solidFill>
            <a:srgbClr val="F0F0F0"/>
          </a:solidFill>
          <a:ln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11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B7823DC-60B1-4BF5-BC1D-6C9B8F17BA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063" y="3987631"/>
            <a:ext cx="2857508" cy="189865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56A7F56-BFDA-4920-8B58-FF544A089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Filmetrics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F6BFA8A-BEBD-4C69-BCFC-C9647D5B0D9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Founded 1995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Mission: make thin-film measurements affordable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C9EF904-2DA5-4CE8-B87F-FFE2F17CE3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14" y="3984771"/>
            <a:ext cx="3571528" cy="220489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71CEDCA-CFCA-4958-9403-4135C7CCA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934" y="3215843"/>
            <a:ext cx="2068907" cy="1370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2287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039BCC-96DC-46C7-A2D2-69D34F651716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Accuracy / Precision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Sample dependent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Roughness, uniformity, flatness, etc.</a:t>
            </a:r>
          </a:p>
          <a:p>
            <a:pPr marL="857250" lvl="1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F4111E-63F3-4DA1-A024-C6A8D3B91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Summary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3033C3-2D2F-42C2-9264-2E206FBE7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4180" y="2571965"/>
            <a:ext cx="6211167" cy="38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602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9C6E92-5882-4B19-AD21-2CE20BB5A1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3658" y="1132386"/>
            <a:ext cx="7603640" cy="506680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Profilometry for surface inspection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62C0EBB-2323-4F60-BE90-FAC2DB8D2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Examples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157C12-FBE0-44D6-A0F2-EAE1F17728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8168" y="1526488"/>
            <a:ext cx="3441482" cy="467750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2FF6C5-12D3-4097-B8DE-D37E7D9142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11" t="30588" r="36806" b="25893"/>
          <a:stretch/>
        </p:blipFill>
        <p:spPr>
          <a:xfrm>
            <a:off x="6645383" y="1826936"/>
            <a:ext cx="1657350" cy="12854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DBC5D2-0FA9-4217-81DF-8A20D1B12A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714" y="3333751"/>
            <a:ext cx="5894535" cy="2657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69252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EB197B5-83ED-42C1-BC43-3908B83FFBD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Spectral reflectance is a valuable, easy-to-use technique for measuring through-Si thickness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Opacity, roughness, uniformity, doping are tackled with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High power 1310 nm light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High resolution spectrometer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Small measurement spot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VIS spectrometer upgrade allows for sub-micron thickness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Seamless integration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FFC605C-2952-4C95-9F8F-FC9BAD8F5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5730340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45FFAE5-4DEF-445A-B973-431881A03FD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F00A282-1B4B-4F84-9633-743CC5D06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245646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0DF32A0-82BE-43CF-B6AA-47EA5D3329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94180" y="1122861"/>
            <a:ext cx="7603640" cy="506680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Semiconductors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Ophthalmic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Polymers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Photovoltaic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(Bio)medical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Display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MEMS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Failure Analysis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D328B2C-E6A7-497E-87F7-3C389FF29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Filmetrics - Industries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0C7721D-344F-48DA-861B-B5957894F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98" y="1659758"/>
            <a:ext cx="2270166" cy="15112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B21A2D-C9DD-4946-A247-106BCF7D5E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198" y="1878503"/>
            <a:ext cx="2133600" cy="142036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EE9A36-0227-4510-AE99-5045F2F747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98" y="3839430"/>
            <a:ext cx="2270165" cy="15112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463B08-F2C1-4F07-BE8A-4807E9BF5D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562" y="4117658"/>
            <a:ext cx="2844130" cy="18933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674A41D-5DA9-49B3-B86B-168541A85021}"/>
              </a:ext>
            </a:extLst>
          </p:cNvPr>
          <p:cNvSpPr txBox="1"/>
          <p:nvPr/>
        </p:nvSpPr>
        <p:spPr>
          <a:xfrm>
            <a:off x="9328427" y="3554515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endParaRPr lang="en-US" sz="18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DAF84E-1092-4E58-AF94-33A1699B7FD8}"/>
              </a:ext>
            </a:extLst>
          </p:cNvPr>
          <p:cNvSpPr txBox="1"/>
          <p:nvPr/>
        </p:nvSpPr>
        <p:spPr>
          <a:xfrm>
            <a:off x="9328427" y="354262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F50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EBC1C8-EB15-441A-8664-550D73264697}"/>
              </a:ext>
            </a:extLst>
          </p:cNvPr>
          <p:cNvSpPr txBox="1"/>
          <p:nvPr/>
        </p:nvSpPr>
        <p:spPr>
          <a:xfrm>
            <a:off x="9328427" y="129182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F10-ARc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9DEDD1B-9441-42AC-A5D8-30F32EE834A3}"/>
              </a:ext>
            </a:extLst>
          </p:cNvPr>
          <p:cNvSpPr txBox="1"/>
          <p:nvPr/>
        </p:nvSpPr>
        <p:spPr>
          <a:xfrm>
            <a:off x="6499580" y="104526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F20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3045AB6-4EB0-41A6-B791-B5E4D96353C3}"/>
              </a:ext>
            </a:extLst>
          </p:cNvPr>
          <p:cNvSpPr txBox="1"/>
          <p:nvPr/>
        </p:nvSpPr>
        <p:spPr>
          <a:xfrm>
            <a:off x="6499580" y="3229761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F40</a:t>
            </a:r>
          </a:p>
        </p:txBody>
      </p:sp>
    </p:spTree>
    <p:extLst>
      <p:ext uri="{BB962C8B-B14F-4D97-AF65-F5344CB8AC3E}">
        <p14:creationId xmlns:p14="http://schemas.microsoft.com/office/powerpoint/2010/main" val="2678677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781120B-638F-4A8C-8540-743A5D215D5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Knowing your Si thickness is important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Control your process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Create feedback loop with milling system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Use residual thickness for advanced calculations</a:t>
            </a:r>
          </a:p>
          <a:p>
            <a:pPr marL="857250" lvl="1">
              <a:buFont typeface="Arial" panose="020B0604020202020204" pitchFamily="34" charset="0"/>
              <a:buChar char="•"/>
            </a:pPr>
            <a:r>
              <a:rPr lang="en-US" dirty="0"/>
              <a:t>Dosimetry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Achieve thinner Si without damaging components</a:t>
            </a:r>
          </a:p>
          <a:p>
            <a:pPr marL="857250" lvl="1">
              <a:buFont typeface="Arial" panose="020B0604020202020204" pitchFamily="34" charset="0"/>
              <a:buChar char="•"/>
            </a:pPr>
            <a:r>
              <a:rPr lang="en-US" dirty="0"/>
              <a:t>Improvement of optical imaging</a:t>
            </a:r>
          </a:p>
          <a:p>
            <a:pPr marL="857250" lvl="1">
              <a:buFont typeface="Arial" panose="020B0604020202020204" pitchFamily="34" charset="0"/>
              <a:buChar char="•"/>
            </a:pPr>
            <a:r>
              <a:rPr lang="en-US" dirty="0"/>
              <a:t>Spectral extension of photon emission</a:t>
            </a:r>
          </a:p>
          <a:p>
            <a:pPr marL="857250" lvl="1">
              <a:buFont typeface="Arial" panose="020B0604020202020204" pitchFamily="34" charset="0"/>
              <a:buChar char="•"/>
            </a:pPr>
            <a:r>
              <a:rPr lang="en-US" dirty="0"/>
              <a:t>Expanded optical interaction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47A26F4-A4E7-4FBC-B56C-D02DB36D9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Failure Analysis</a:t>
            </a:r>
          </a:p>
        </p:txBody>
      </p:sp>
    </p:spTree>
    <p:extLst>
      <p:ext uri="{BB962C8B-B14F-4D97-AF65-F5344CB8AC3E}">
        <p14:creationId xmlns:p14="http://schemas.microsoft.com/office/powerpoint/2010/main" val="485918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70175A-8561-4BE0-B105-27E9C19C52C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Multiple interfaces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55F11F9-8D2A-4776-B153-93F909839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- Introduction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B1F0D5-92C4-42D8-9293-798D7A08EA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963" y="1715098"/>
            <a:ext cx="2486025" cy="206692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46C07B1-6AAC-4B78-98A9-7DC86A3F01FA}"/>
                  </a:ext>
                </a:extLst>
              </p:cNvPr>
              <p:cNvSpPr txBox="1"/>
              <p:nvPr/>
            </p:nvSpPr>
            <p:spPr>
              <a:xfrm>
                <a:off x="5562065" y="1856692"/>
                <a:ext cx="2365532" cy="1572308"/>
              </a:xfrm>
              <a:prstGeom prst="rect">
                <a:avLst/>
              </a:prstGeom>
            </p:spPr>
            <p:txBody>
              <a:bodyPr vert="horz" wrap="none" lIns="0" tIns="0" rIns="0" bIns="0" rtlCol="0" anchor="ctr"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𝑹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𝑨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𝑩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𝒄𝒐𝒔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(</m:t>
                      </m:r>
                      <m:f>
                        <m:f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𝟒</m:t>
                          </m:r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sty m:val="p"/>
                            </m:rPr>
                            <a:rPr lang="el-GR" sz="1800" b="1" i="1" smtClean="0">
                              <a:latin typeface="Cambria Math" panose="02040503050406030204" pitchFamily="18" charset="0"/>
                            </a:rPr>
                            <m:t>π</m:t>
                          </m:r>
                        </m:num>
                        <m:den>
                          <m:r>
                            <m:rPr>
                              <m:sty m:val="p"/>
                            </m:rPr>
                            <a:rPr lang="el-GR" sz="1800" b="1" i="1" smtClean="0">
                              <a:latin typeface="Cambria Math" panose="02040503050406030204" pitchFamily="18" charset="0"/>
                            </a:rPr>
                            <m:t>λ</m:t>
                          </m:r>
                        </m:den>
                      </m:f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𝒏𝒅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1800" b="1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E46C07B1-6AAC-4B78-98A9-7DC86A3F0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065" y="1856692"/>
                <a:ext cx="2365532" cy="15723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787FA853-BA09-447D-9CB1-9299C67969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0004" y="4077789"/>
            <a:ext cx="4171950" cy="16573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ADF2804-3511-41E8-A87A-485879A1C8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80390" y="4090271"/>
            <a:ext cx="4143375" cy="164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74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FEFA734-3ED4-4D71-9294-EBD7EAFC51D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Detection limit can be lowered by extending measuring to UV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F8C7F7-1395-4661-9A03-160C125F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– Ultra thin films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99E5D0-2E66-4E24-89DD-334AF30B6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866" y="2016028"/>
            <a:ext cx="6883184" cy="38484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A3EAB4-C666-4E25-8C8E-ACE578E3CC6A}"/>
              </a:ext>
            </a:extLst>
          </p:cNvPr>
          <p:cNvSpPr txBox="1"/>
          <p:nvPr/>
        </p:nvSpPr>
        <p:spPr>
          <a:xfrm>
            <a:off x="5343525" y="560328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VIS (380-1050 nm)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E2477B-CF55-4D29-A954-D1C9B2B5FB1D}"/>
              </a:ext>
            </a:extLst>
          </p:cNvPr>
          <p:cNvSpPr txBox="1"/>
          <p:nvPr/>
        </p:nvSpPr>
        <p:spPr>
          <a:xfrm>
            <a:off x="7324725" y="2016028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5nm SiO2 on Si</a:t>
            </a:r>
          </a:p>
        </p:txBody>
      </p:sp>
    </p:spTree>
    <p:extLst>
      <p:ext uri="{BB962C8B-B14F-4D97-AF65-F5344CB8AC3E}">
        <p14:creationId xmlns:p14="http://schemas.microsoft.com/office/powerpoint/2010/main" val="239141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399E5D0-2E66-4E24-89DD-334AF30B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522" y="2016028"/>
            <a:ext cx="6871872" cy="384842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FEFA734-3ED4-4D71-9294-EBD7EAFC51D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Detection limit can be lowered by extending measuring to UV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6F8C7F7-1395-4661-9A03-160C125F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– Ultra thin films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6A3EAB4-C666-4E25-8C8E-ACE578E3CC6A}"/>
              </a:ext>
            </a:extLst>
          </p:cNvPr>
          <p:cNvSpPr txBox="1"/>
          <p:nvPr/>
        </p:nvSpPr>
        <p:spPr>
          <a:xfrm>
            <a:off x="5343525" y="5603283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UV (190-1100 nm)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E6A7C2-AADA-41FF-9CC9-251FEBAE8AE9}"/>
              </a:ext>
            </a:extLst>
          </p:cNvPr>
          <p:cNvSpPr/>
          <p:nvPr/>
        </p:nvSpPr>
        <p:spPr>
          <a:xfrm>
            <a:off x="7029497" y="2282309"/>
            <a:ext cx="1620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5nm SiO2 on Si</a:t>
            </a:r>
          </a:p>
        </p:txBody>
      </p:sp>
    </p:spTree>
    <p:extLst>
      <p:ext uri="{BB962C8B-B14F-4D97-AF65-F5344CB8AC3E}">
        <p14:creationId xmlns:p14="http://schemas.microsoft.com/office/powerpoint/2010/main" val="40366497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7CB13F5-BC8A-4E17-A919-303BE6C329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9658" y="2258450"/>
            <a:ext cx="5943600" cy="3329024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E812867-020F-42E6-B7D4-55C317A4D09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Upper limit for thick films can be increased by extending to NIR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AE77C74-AF7D-4FCF-A947-70360C145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Spectral Reflectance – Thick Films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2D27B3-AD9D-4982-9559-7E59857406A2}"/>
              </a:ext>
            </a:extLst>
          </p:cNvPr>
          <p:cNvSpPr txBox="1"/>
          <p:nvPr/>
        </p:nvSpPr>
        <p:spPr>
          <a:xfrm>
            <a:off x="5334000" y="5342160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sz="1800" b="1" dirty="0"/>
              <a:t>VIS (380-1050 nm)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6DDFEED-29D9-4722-9984-C8C745963BFD}"/>
              </a:ext>
            </a:extLst>
          </p:cNvPr>
          <p:cNvSpPr txBox="1"/>
          <p:nvPr/>
        </p:nvSpPr>
        <p:spPr>
          <a:xfrm>
            <a:off x="7153275" y="2046564"/>
            <a:ext cx="914400" cy="914400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rmAutofit/>
          </a:bodyPr>
          <a:lstStyle/>
          <a:p>
            <a:pPr algn="ctr"/>
            <a:r>
              <a:rPr lang="en-US" b="1" dirty="0"/>
              <a:t>50 µm SiO2 on Si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45803458"/>
      </p:ext>
    </p:extLst>
  </p:cSld>
  <p:clrMapOvr>
    <a:masterClrMapping/>
  </p:clrMapOvr>
</p:sld>
</file>

<file path=ppt/theme/theme1.xml><?xml version="1.0" encoding="utf-8"?>
<a:theme xmlns:a="http://schemas.openxmlformats.org/drawingml/2006/main" name="ae_teleconf_november_2016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ctr">
          <a:defRPr sz="1800" b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8" id="{FCF61CC4-0676-455D-9B00-3C05B03FD6CB}" vid="{169269E6-B197-445D-BE0F-0F8B61448C9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ae_teleconf_november_2016</Template>
  <TotalTime>4679</TotalTime>
  <Words>745</Words>
  <Application>Microsoft Office PowerPoint</Application>
  <PresentationFormat>Widescreen</PresentationFormat>
  <Paragraphs>209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Calibri</vt:lpstr>
      <vt:lpstr>Calibri Light</vt:lpstr>
      <vt:lpstr>Cambria Math</vt:lpstr>
      <vt:lpstr>Segoe UI</vt:lpstr>
      <vt:lpstr>Times New Roman</vt:lpstr>
      <vt:lpstr>ae_teleconf_november_2016</vt:lpstr>
      <vt:lpstr>Measuring residual Si on thinned ICs</vt:lpstr>
      <vt:lpstr>Outline</vt:lpstr>
      <vt:lpstr>Filmetrics</vt:lpstr>
      <vt:lpstr>Filmetrics - Industries</vt:lpstr>
      <vt:lpstr>Failure Analysis</vt:lpstr>
      <vt:lpstr>Spectral Reflectance - Introduction</vt:lpstr>
      <vt:lpstr>Spectral Reflectance – Ultra thin films</vt:lpstr>
      <vt:lpstr>Spectral Reflectance – Ultra thin films</vt:lpstr>
      <vt:lpstr>Spectral Reflectance – Thick Films</vt:lpstr>
      <vt:lpstr>Spectral Reflectance – Thick Films</vt:lpstr>
      <vt:lpstr>Spectral Reflectance – Measuring Si</vt:lpstr>
      <vt:lpstr>Spectral Reflectance – Measuring Si </vt:lpstr>
      <vt:lpstr>Spectral Reflectance – Measuring Si</vt:lpstr>
      <vt:lpstr>Spectral Reflectance – Measuring Si</vt:lpstr>
      <vt:lpstr>Spectral Reflectance – Measuring Si</vt:lpstr>
      <vt:lpstr>Filmetrics F3-s1310</vt:lpstr>
      <vt:lpstr>Application Examples</vt:lpstr>
      <vt:lpstr>Application Examples</vt:lpstr>
      <vt:lpstr>Application Examples</vt:lpstr>
      <vt:lpstr>Application Examples</vt:lpstr>
      <vt:lpstr>Application Examples</vt:lpstr>
      <vt:lpstr>Application Examples</vt:lpstr>
      <vt:lpstr>Application Examples</vt:lpstr>
      <vt:lpstr>Filmetrics F3s-1310 with VIS-sX upgrade</vt:lpstr>
      <vt:lpstr>Application Examples</vt:lpstr>
      <vt:lpstr>Application Examples</vt:lpstr>
      <vt:lpstr>Application Examples</vt:lpstr>
      <vt:lpstr>Applied Examples </vt:lpstr>
      <vt:lpstr>Applied Examples </vt:lpstr>
      <vt:lpstr>Summary</vt:lpstr>
      <vt:lpstr>Application Examples</vt:lpstr>
      <vt:lpstr>Conclusion</vt:lpstr>
      <vt:lpstr>Questions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</dc:title>
  <dc:creator>sdoering</dc:creator>
  <cp:lastModifiedBy>Menno Bouman</cp:lastModifiedBy>
  <cp:revision>144</cp:revision>
  <cp:lastPrinted>2018-04-02T19:21:32Z</cp:lastPrinted>
  <dcterms:created xsi:type="dcterms:W3CDTF">2016-12-12T11:39:09Z</dcterms:created>
  <dcterms:modified xsi:type="dcterms:W3CDTF">2018-04-04T01:38:17Z</dcterms:modified>
</cp:coreProperties>
</file>